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9"/>
  </p:notesMasterIdLst>
  <p:sldIdLst>
    <p:sldId id="258" r:id="rId3"/>
    <p:sldId id="261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35" r:id="rId48"/>
    <p:sldId id="304" r:id="rId49"/>
    <p:sldId id="305" r:id="rId50"/>
    <p:sldId id="306" r:id="rId51"/>
    <p:sldId id="307" r:id="rId52"/>
    <p:sldId id="308" r:id="rId53"/>
    <p:sldId id="338" r:id="rId54"/>
    <p:sldId id="336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9" r:id="rId79"/>
    <p:sldId id="340" r:id="rId80"/>
    <p:sldId id="341" r:id="rId81"/>
    <p:sldId id="342" r:id="rId82"/>
    <p:sldId id="343" r:id="rId83"/>
    <p:sldId id="344" r:id="rId84"/>
    <p:sldId id="345" r:id="rId85"/>
    <p:sldId id="346" r:id="rId86"/>
    <p:sldId id="347" r:id="rId87"/>
    <p:sldId id="348" r:id="rId88"/>
    <p:sldId id="349" r:id="rId89"/>
    <p:sldId id="350" r:id="rId90"/>
    <p:sldId id="351" r:id="rId91"/>
    <p:sldId id="353" r:id="rId92"/>
    <p:sldId id="354" r:id="rId93"/>
    <p:sldId id="355" r:id="rId94"/>
    <p:sldId id="356" r:id="rId95"/>
    <p:sldId id="357" r:id="rId96"/>
    <p:sldId id="358" r:id="rId97"/>
    <p:sldId id="359" r:id="rId98"/>
    <p:sldId id="360" r:id="rId99"/>
    <p:sldId id="361" r:id="rId100"/>
    <p:sldId id="362" r:id="rId101"/>
    <p:sldId id="363" r:id="rId102"/>
    <p:sldId id="364" r:id="rId103"/>
    <p:sldId id="365" r:id="rId104"/>
    <p:sldId id="366" r:id="rId105"/>
    <p:sldId id="367" r:id="rId106"/>
    <p:sldId id="368" r:id="rId107"/>
    <p:sldId id="369" r:id="rId108"/>
    <p:sldId id="370" r:id="rId109"/>
    <p:sldId id="371" r:id="rId110"/>
    <p:sldId id="372" r:id="rId111"/>
    <p:sldId id="373" r:id="rId112"/>
    <p:sldId id="374" r:id="rId113"/>
    <p:sldId id="375" r:id="rId114"/>
    <p:sldId id="376" r:id="rId115"/>
    <p:sldId id="377" r:id="rId116"/>
    <p:sldId id="378" r:id="rId117"/>
    <p:sldId id="379" r:id="rId11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925" autoAdjust="0"/>
    <p:restoredTop sz="94700" autoAdjust="0"/>
  </p:normalViewPr>
  <p:slideViewPr>
    <p:cSldViewPr>
      <p:cViewPr varScale="1">
        <p:scale>
          <a:sx n="80" d="100"/>
          <a:sy n="80" d="100"/>
        </p:scale>
        <p:origin x="90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16" Type="http://schemas.openxmlformats.org/officeDocument/2006/relationships/slide" Target="slides/slide11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11" Type="http://schemas.openxmlformats.org/officeDocument/2006/relationships/slide" Target="slides/slide10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openxmlformats.org/officeDocument/2006/relationships/slide" Target="slides/slide112.xml"/><Relationship Id="rId119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A1391-6E43-4592-8A87-9DEDAD6667C7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6EF42-B2B8-4A02-97EE-88E989452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1213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347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17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954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2306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9149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92544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2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794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84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093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050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795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 userDrawn="1"/>
        </p:nvGrpSpPr>
        <p:grpSpPr>
          <a:xfrm>
            <a:off x="683568" y="712908"/>
            <a:ext cx="7920880" cy="4516292"/>
            <a:chOff x="683568" y="712908"/>
            <a:chExt cx="7920880" cy="451629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683568" y="712908"/>
              <a:ext cx="7920880" cy="451629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961494" y="990834"/>
              <a:ext cx="7365029" cy="403801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 cmpd="sng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spc="10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endParaRPr>
            </a:p>
          </p:txBody>
        </p:sp>
      </p:grpSp>
      <p:pic>
        <p:nvPicPr>
          <p:cNvPr id="16" name="Picture 2" descr="G:\sisa Book\book\jeon yu jin\하오빵 어린이 중국어\시사중국어사_로고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682" y="6021288"/>
            <a:ext cx="1798637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683568" y="712908"/>
            <a:ext cx="7920880" cy="5668742"/>
            <a:chOff x="683568" y="712908"/>
            <a:chExt cx="7920880" cy="5668742"/>
          </a:xfrm>
        </p:grpSpPr>
        <p:grpSp>
          <p:nvGrpSpPr>
            <p:cNvPr id="13" name="그룹 12"/>
            <p:cNvGrpSpPr/>
            <p:nvPr/>
          </p:nvGrpSpPr>
          <p:grpSpPr>
            <a:xfrm>
              <a:off x="683568" y="712908"/>
              <a:ext cx="7920880" cy="4516292"/>
              <a:chOff x="539552" y="764704"/>
              <a:chExt cx="8208912" cy="4680520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9552" y="764704"/>
                <a:ext cx="8208912" cy="468052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모서리가 둥근 직사각형 16"/>
              <p:cNvSpPr/>
              <p:nvPr/>
            </p:nvSpPr>
            <p:spPr>
              <a:xfrm>
                <a:off x="827584" y="1052736"/>
                <a:ext cx="7632848" cy="4184848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 spc="100">
                  <a:ln w="18000">
                    <a:solidFill>
                      <a:schemeClr val="accent1">
                        <a:satMod val="200000"/>
                        <a:tint val="72000"/>
                      </a:schemeClr>
                    </a:solidFill>
                    <a:prstDash val="solid"/>
                  </a:ln>
                  <a:solidFill>
                    <a:schemeClr val="accent1">
                      <a:satMod val="280000"/>
                      <a:tint val="100000"/>
                      <a:alpha val="5700"/>
                    </a:schemeClr>
                  </a:solidFill>
                  <a:effectLst>
                    <a:outerShdw blurRad="25000" dist="20000" dir="16020000" algn="tl">
                      <a:schemeClr val="accent1">
                        <a:satMod val="200000"/>
                        <a:shade val="1000"/>
                        <a:alpha val="60000"/>
                      </a:schemeClr>
                    </a:outerShdw>
                  </a:effectLst>
                </a:endParaRPr>
              </a:p>
            </p:txBody>
          </p:sp>
        </p:grpSp>
        <p:pic>
          <p:nvPicPr>
            <p:cNvPr id="15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02128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265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乘客</a:t>
            </a:r>
            <a:endParaRPr lang="ko-KR" altLang="en-US" sz="25000" dirty="0">
              <a:ln>
                <a:prstDash val="solid"/>
              </a:ln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64317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chē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19061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yǒumíng</a:t>
            </a:r>
            <a:endParaRPr lang="ko-KR" altLang="en-US" sz="1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75755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电脑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873334487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+mn-ea"/>
              </a:rPr>
              <a:t>diànnǎo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37407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不如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45933459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bùrú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832680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发音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622633600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fāyīn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87646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裙子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14307985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qúnzi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383096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一样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191926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号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599800132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75914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</a:rPr>
              <a:t>yíyàng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173119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意见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24962108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23394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yìjiàn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545651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像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371234843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</a:rPr>
              <a:t>xiàng</a:t>
            </a:r>
            <a:r>
              <a:rPr lang="en-US" altLang="ko-KR" sz="17000" dirty="0">
                <a:ln>
                  <a:prstDash val="solid"/>
                </a:ln>
                <a:latin typeface="sasung" pitchFamily="2" charset="0"/>
                <a:ea typeface="+mn-ea"/>
              </a:rPr>
              <a:t>  </a:t>
            </a:r>
            <a:endParaRPr lang="ko-KR" altLang="en-US" sz="17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959206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首尔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274406568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+mn-ea"/>
              </a:rPr>
              <a:t>Shǒu’ěr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810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hào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179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清楚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845563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qīngchu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663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对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66543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duì</a:t>
            </a:r>
            <a:r>
              <a:rPr lang="en-US" altLang="ko-KR" sz="20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9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座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12760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23394" y="68713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zuò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118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可能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439051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atin typeface="sasung" pitchFamily="2" charset="0"/>
              </a:rPr>
              <a:t>chéngkè</a:t>
            </a:r>
            <a:endParaRPr lang="ko-KR" altLang="en-US" sz="1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583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kěnéng</a:t>
            </a:r>
            <a:endParaRPr lang="en-US" altLang="ko-KR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458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最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721445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zuì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35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b="1" dirty="0">
                <a:ln>
                  <a:prstDash val="solid"/>
                </a:ln>
                <a:latin typeface="+mn-ea"/>
                <a:ea typeface="+mn-ea"/>
              </a:rPr>
              <a:t>又</a:t>
            </a:r>
            <a:endParaRPr lang="en-US" altLang="ko-KR" sz="25000" b="1" dirty="0"/>
          </a:p>
        </p:txBody>
      </p:sp>
    </p:spTree>
    <p:extLst>
      <p:ext uri="{BB962C8B-B14F-4D97-AF65-F5344CB8AC3E}">
        <p14:creationId xmlns:p14="http://schemas.microsoft.com/office/powerpoint/2010/main" val="1707089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yòu</a:t>
            </a:r>
            <a:endParaRPr lang="en-US" altLang="ko-KR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6586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从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773276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68713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cóng</a:t>
            </a:r>
            <a:r>
              <a:rPr lang="en-US" altLang="ko-KR" sz="20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726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左右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10247597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zuǒyòu</a:t>
            </a:r>
            <a:r>
              <a:rPr lang="en-US" altLang="ko-KR" sz="20000" dirty="0">
                <a:ln>
                  <a:prstDash val="solid"/>
                </a:ln>
                <a:latin typeface="sasung" pitchFamily="2" charset="0"/>
                <a:ea typeface="+mn-ea"/>
              </a:rPr>
              <a:t>  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1029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网</a:t>
            </a:r>
            <a:endParaRPr lang="en-US" altLang="ko-KR" sz="25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39012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车票</a:t>
            </a:r>
            <a:endParaRPr lang="ko-KR" altLang="en-US" sz="25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28185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wǎng</a:t>
            </a:r>
            <a:r>
              <a:rPr lang="en-US" altLang="ko-KR" sz="18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6787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订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178072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dìng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0778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需要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41224144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xūyào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892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身份证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8274299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4046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9600" dirty="0" err="1">
                <a:ln>
                  <a:prstDash val="solid"/>
                </a:ln>
                <a:latin typeface="sasung" pitchFamily="2" charset="0"/>
                <a:ea typeface="+mn-ea"/>
              </a:rPr>
              <a:t>shēnfènzhèng</a:t>
            </a:r>
            <a:r>
              <a:rPr lang="en-US" altLang="ko-KR" sz="19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7243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外国人</a:t>
            </a:r>
            <a:endParaRPr lang="en-US" altLang="ko-KR" sz="18500" i="1" dirty="0"/>
          </a:p>
        </p:txBody>
      </p:sp>
    </p:spTree>
    <p:extLst>
      <p:ext uri="{BB962C8B-B14F-4D97-AF65-F5344CB8AC3E}">
        <p14:creationId xmlns:p14="http://schemas.microsoft.com/office/powerpoint/2010/main" val="4008125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+mn-ea"/>
              </a:rPr>
              <a:t>wàiguórén</a:t>
            </a:r>
            <a:endParaRPr lang="en-US" altLang="ko-KR" sz="1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1054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护照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43921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961494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100" dirty="0" err="1">
                <a:latin typeface="sasung" pitchFamily="2" charset="0"/>
              </a:rPr>
              <a:t>chēpiào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612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+mn-ea"/>
              </a:rPr>
              <a:t>hùzhào</a:t>
            </a:r>
            <a:r>
              <a:rPr lang="en-US" altLang="ko-KR" sz="15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5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3817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成都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0874236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Chéngdū</a:t>
            </a:r>
            <a:endParaRPr lang="en-US" altLang="ko-KR" sz="13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9864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开</a:t>
            </a:r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41418467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1000" dirty="0" err="1">
                <a:ln>
                  <a:prstDash val="solid"/>
                </a:ln>
                <a:latin typeface="sasung" pitchFamily="2" charset="0"/>
                <a:ea typeface="+mn-ea"/>
              </a:rPr>
              <a:t>kāi</a:t>
            </a:r>
            <a:endParaRPr lang="en-US" altLang="ko-KR" sz="21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6902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城市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40609583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chéngshì</a:t>
            </a:r>
            <a:endParaRPr lang="en-US" altLang="ko-KR" sz="13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2149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见面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5191137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+mn-ea"/>
              </a:rPr>
              <a:t>jiànmiàn</a:t>
            </a:r>
            <a:endParaRPr lang="en-US" altLang="ko-KR" sz="15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5422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老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621665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好像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0706771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lǎo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5393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房间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1040698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+mn-ea"/>
              </a:rPr>
              <a:t>fángjiān</a:t>
            </a:r>
            <a:endParaRPr lang="en-US" altLang="ko-KR" sz="15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4669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干净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9220330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+mn-ea"/>
              </a:rPr>
              <a:t>gānjìng</a:t>
            </a:r>
            <a:r>
              <a:rPr lang="en-US" altLang="ko-KR" sz="18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6293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孩子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129262184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háizi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2498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聪明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6533794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cōngming</a:t>
            </a:r>
            <a:endParaRPr lang="en-US" altLang="ko-KR" sz="13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6878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上下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269291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500" dirty="0" err="1">
                <a:latin typeface="sasung" pitchFamily="2" charset="0"/>
              </a:rPr>
              <a:t>hǎoxiàng</a:t>
            </a:r>
            <a:r>
              <a:rPr lang="en-US" altLang="ko-KR" sz="13500" dirty="0">
                <a:latin typeface="sasung" pitchFamily="2" charset="0"/>
              </a:rPr>
              <a:t>  </a:t>
            </a:r>
            <a:endParaRPr lang="ko-KR" altLang="en-US" sz="13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58578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shàngxià</a:t>
            </a:r>
            <a:endParaRPr lang="en-US" altLang="ko-KR" sz="14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67876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拉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42702267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</a:rPr>
              <a:t>lā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30793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拍 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105173513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</a:rPr>
              <a:t>pāi</a:t>
            </a:r>
            <a:r>
              <a:rPr lang="en-US" altLang="ko-KR" sz="22000" dirty="0">
                <a:ln>
                  <a:prstDash val="solid"/>
                </a:ln>
                <a:latin typeface="sasung" pitchFamily="2" charset="0"/>
              </a:rPr>
              <a:t> 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33269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怕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59166246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6926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pà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66860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请假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95815808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</a:rPr>
              <a:t>qǐngjià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09033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请客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73113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错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78797169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971600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qǐngkè</a:t>
            </a:r>
            <a:r>
              <a:rPr lang="en-US" altLang="ko-KR" sz="16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6000" dirty="0"/>
          </a:p>
        </p:txBody>
      </p:sp>
    </p:spTree>
    <p:extLst>
      <p:ext uri="{BB962C8B-B14F-4D97-AF65-F5344CB8AC3E}">
        <p14:creationId xmlns:p14="http://schemas.microsoft.com/office/powerpoint/2010/main" val="287495732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297151" y="12855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992351" y="11613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晒</a:t>
            </a:r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18500" dirty="0"/>
          </a:p>
        </p:txBody>
      </p:sp>
    </p:spTree>
    <p:extLst>
      <p:ext uri="{BB962C8B-B14F-4D97-AF65-F5344CB8AC3E}">
        <p14:creationId xmlns:p14="http://schemas.microsoft.com/office/powerpoint/2010/main" val="17543549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23394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shài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19639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说话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08038453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shuōhuà</a:t>
            </a:r>
            <a:endParaRPr lang="ko-KR" altLang="en-US" sz="1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65654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死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6765655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sǐ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80516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算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8714502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suàn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19699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同意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77903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cuò</a:t>
            </a:r>
            <a:r>
              <a:rPr lang="en-US" altLang="ko-KR" sz="20000" dirty="0">
                <a:latin typeface="sasung" pitchFamily="2" charset="0"/>
              </a:rPr>
              <a:t>  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2750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tóngyì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0145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忘记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13307633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wàngjì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25094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相信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20937760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+mn-ea"/>
              </a:rPr>
              <a:t>xiāngxìn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60160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下课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90791982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xiàkè</a:t>
            </a:r>
            <a:r>
              <a:rPr lang="en-US" altLang="ko-KR" sz="20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93333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照顾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7310186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899592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+mn-ea"/>
              </a:rPr>
              <a:t>zhàogù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98680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比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109483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车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13765494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bǐ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65622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牛奶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52036722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niúnǎi</a:t>
            </a:r>
            <a:endParaRPr lang="ko-KR" altLang="en-US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51398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997734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咖啡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47851969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kāfēi</a:t>
            </a:r>
            <a:endParaRPr lang="ko-KR" altLang="en-US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32919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昨天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72873062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500" dirty="0" err="1">
                <a:ln>
                  <a:prstDash val="solid"/>
                </a:ln>
                <a:latin typeface="sasung" pitchFamily="2" charset="0"/>
                <a:ea typeface="+mn-ea"/>
              </a:rPr>
              <a:t>zuótiān</a:t>
            </a:r>
            <a:endParaRPr lang="ko-KR" altLang="en-US" sz="16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75149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那么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240682763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nàme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54154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有名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053466246"/>
      </p:ext>
    </p:extLst>
  </p:cSld>
  <p:clrMapOvr>
    <a:masterClrMapping/>
  </p:clrMapOvr>
</p:sld>
</file>

<file path=ppt/theme/theme1.xml><?xml version="1.0" encoding="utf-8"?>
<a:theme xmlns:a="http://schemas.openxmlformats.org/drawingml/2006/main" name="고등 한자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고등 병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156</Words>
  <Application>Microsoft Office PowerPoint</Application>
  <PresentationFormat>화면 슬라이드 쇼(4:3)</PresentationFormat>
  <Paragraphs>116</Paragraphs>
  <Slides>116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116</vt:i4>
      </vt:variant>
    </vt:vector>
  </HeadingPairs>
  <TitlesOfParts>
    <vt:vector size="122" baseType="lpstr">
      <vt:lpstr>sasung</vt:lpstr>
      <vt:lpstr>宋体</vt:lpstr>
      <vt:lpstr>맑은 고딕</vt:lpstr>
      <vt:lpstr>Arial</vt:lpstr>
      <vt:lpstr>고등 한자</vt:lpstr>
      <vt:lpstr>고등 병음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</cp:lastModifiedBy>
  <cp:revision>116</cp:revision>
  <dcterms:created xsi:type="dcterms:W3CDTF">2017-07-04T02:57:39Z</dcterms:created>
  <dcterms:modified xsi:type="dcterms:W3CDTF">2022-01-25T04:21:33Z</dcterms:modified>
</cp:coreProperties>
</file>